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Raleway"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acc1e7a1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acc1e7a1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b9a0b074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acc1e7a1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acc1e7a1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b9a0b07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abe6c134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abe6c134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251bb473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abe6c134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abe6c134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ad109bb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ad109bb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abe6c1345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eabe6c1345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eacc1e7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eacc1e7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21920" y="630225"/>
            <a:ext cx="8581305" cy="8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Blocks Trust</a:t>
            </a:r>
            <a:endParaRPr dirty="0"/>
          </a:p>
        </p:txBody>
      </p:sp>
      <p:sp>
        <p:nvSpPr>
          <p:cNvPr id="73" name="Google Shape;73;p13"/>
          <p:cNvSpPr txBox="1">
            <a:spLocks noGrp="1"/>
          </p:cNvSpPr>
          <p:nvPr>
            <p:ph type="subTitle" idx="1"/>
          </p:nvPr>
        </p:nvSpPr>
        <p:spPr>
          <a:xfrm>
            <a:off x="541020" y="3655576"/>
            <a:ext cx="8180747" cy="8245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err="1"/>
              <a:t>Decentralised</a:t>
            </a:r>
            <a:r>
              <a:rPr lang="en-US" sz="2400" b="1" dirty="0"/>
              <a:t> fundraising for Transparent Actions</a:t>
            </a:r>
            <a:endParaRPr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24600" y="538800"/>
            <a:ext cx="8494800" cy="40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accent5"/>
                </a:solidFill>
              </a:rPr>
              <a:t>Automated Funds Transfer</a:t>
            </a:r>
            <a:endParaRPr sz="3600" b="0">
              <a:latin typeface="Montserrat"/>
              <a:ea typeface="Montserrat"/>
              <a:cs typeface="Montserrat"/>
              <a:sym typeface="Montserrat"/>
            </a:endParaRPr>
          </a:p>
          <a:p>
            <a:pPr marL="0" lvl="0" indent="0" algn="l" rtl="0">
              <a:spcBef>
                <a:spcPts val="1000"/>
              </a:spcBef>
              <a:spcAft>
                <a:spcPts val="0"/>
              </a:spcAft>
              <a:buNone/>
            </a:pPr>
            <a:endParaRPr sz="1800" b="0">
              <a:latin typeface="Montserrat"/>
              <a:ea typeface="Montserrat"/>
              <a:cs typeface="Montserrat"/>
              <a:sym typeface="Montserrat"/>
            </a:endParaRPr>
          </a:p>
          <a:p>
            <a:pPr marL="457200" lvl="0" indent="-342900" algn="l" rtl="0">
              <a:spcBef>
                <a:spcPts val="1000"/>
              </a:spcBef>
              <a:spcAft>
                <a:spcPts val="0"/>
              </a:spcAft>
              <a:buSzPts val="1800"/>
              <a:buFont typeface="Montserrat"/>
              <a:buChar char="●"/>
            </a:pPr>
            <a:r>
              <a:rPr lang="en" sz="1800" b="0">
                <a:latin typeface="Montserrat"/>
                <a:ea typeface="Montserrat"/>
                <a:cs typeface="Montserrat"/>
                <a:sym typeface="Montserrat"/>
              </a:rPr>
              <a:t>Donors vote for the amount to be withdrawn </a:t>
            </a:r>
            <a:endParaRPr sz="1800" b="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sz="1800" b="0">
                <a:latin typeface="Montserrat"/>
                <a:ea typeface="Montserrat"/>
                <a:cs typeface="Montserrat"/>
                <a:sym typeface="Montserrat"/>
              </a:rPr>
              <a:t>The voting process continues until</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25% of the total donors have voted or</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50% have report it</a:t>
            </a:r>
            <a:endParaRPr sz="1800" b="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sz="1800" b="0">
                <a:latin typeface="Montserrat"/>
                <a:ea typeface="Montserrat"/>
                <a:cs typeface="Montserrat"/>
                <a:sym typeface="Montserrat"/>
              </a:rPr>
              <a:t>If ≥  50% donors have reported, the Funding Block is canceled</a:t>
            </a:r>
            <a:endParaRPr sz="1800" b="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sz="1800" b="0">
                <a:latin typeface="Montserrat"/>
                <a:ea typeface="Montserrat"/>
                <a:cs typeface="Montserrat"/>
                <a:sym typeface="Montserrat"/>
              </a:rPr>
              <a:t>Else, the funds are transferred to the organisation.</a:t>
            </a:r>
            <a:endParaRPr sz="1800" b="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Shape 163"/>
        <p:cNvGrpSpPr/>
        <p:nvPr/>
      </p:nvGrpSpPr>
      <p:grpSpPr>
        <a:xfrm>
          <a:off x="0" y="0"/>
          <a:ext cx="0" cy="0"/>
          <a:chOff x="0" y="0"/>
          <a:chExt cx="0" cy="0"/>
        </a:xfrm>
      </p:grpSpPr>
      <p:pic>
        <p:nvPicPr>
          <p:cNvPr id="164" name="Google Shape;164;p2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165" name="Google Shape;165;p23"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66" name="Google Shape;166;p23"/>
          <p:cNvSpPr txBox="1"/>
          <p:nvPr/>
        </p:nvSpPr>
        <p:spPr>
          <a:xfrm>
            <a:off x="2855550" y="1087560"/>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lt2"/>
                </a:solidFill>
                <a:latin typeface="Raleway"/>
                <a:ea typeface="Raleway"/>
                <a:cs typeface="Raleway"/>
                <a:sym typeface="Raleway"/>
              </a:rPr>
              <a:t>Key Differentiators</a:t>
            </a:r>
            <a:endParaRPr sz="2800" b="1">
              <a:solidFill>
                <a:schemeClr val="lt2"/>
              </a:solidFill>
              <a:latin typeface="Raleway"/>
              <a:ea typeface="Raleway"/>
              <a:cs typeface="Raleway"/>
              <a:sym typeface="Raleway"/>
            </a:endParaRPr>
          </a:p>
        </p:txBody>
      </p:sp>
      <p:sp>
        <p:nvSpPr>
          <p:cNvPr id="167" name="Google Shape;167;p23"/>
          <p:cNvSpPr txBox="1">
            <a:spLocks noGrp="1"/>
          </p:cNvSpPr>
          <p:nvPr>
            <p:ph type="body" idx="4294967295"/>
          </p:nvPr>
        </p:nvSpPr>
        <p:spPr>
          <a:xfrm>
            <a:off x="2855338" y="2008100"/>
            <a:ext cx="1815000" cy="2179500"/>
          </a:xfrm>
          <a:prstGeom prst="rect">
            <a:avLst/>
          </a:prstGeom>
        </p:spPr>
        <p:txBody>
          <a:bodyPr spcFirstLastPara="1" wrap="square" lIns="91425" tIns="91425" rIns="91425" bIns="91425" anchor="t" anchorCtr="0">
            <a:noAutofit/>
          </a:bodyPr>
          <a:lstStyle/>
          <a:p>
            <a:pPr marL="171450" lvl="0" indent="-247650" algn="l" rtl="0">
              <a:spcBef>
                <a:spcPts val="0"/>
              </a:spcBef>
              <a:spcAft>
                <a:spcPts val="0"/>
              </a:spcAft>
              <a:buClr>
                <a:schemeClr val="dk1"/>
              </a:buClr>
              <a:buSzPts val="1200"/>
              <a:buFont typeface="Raleway"/>
              <a:buChar char="➔"/>
            </a:pPr>
            <a:r>
              <a:rPr lang="en" sz="1400" b="1">
                <a:solidFill>
                  <a:schemeClr val="dk1"/>
                </a:solidFill>
                <a:latin typeface="Raleway"/>
                <a:ea typeface="Raleway"/>
                <a:cs typeface="Raleway"/>
                <a:sym typeface="Raleway"/>
              </a:rPr>
              <a:t>Trustless</a:t>
            </a:r>
            <a:endParaRPr sz="1400" b="1">
              <a:solidFill>
                <a:schemeClr val="dk1"/>
              </a:solidFill>
              <a:latin typeface="Raleway"/>
              <a:ea typeface="Raleway"/>
              <a:cs typeface="Raleway"/>
              <a:sym typeface="Raleway"/>
            </a:endParaRPr>
          </a:p>
          <a:p>
            <a:pPr marL="171450" lvl="0" indent="-26035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Speed</a:t>
            </a:r>
            <a:endParaRPr sz="1400" b="1">
              <a:solidFill>
                <a:schemeClr val="dk1"/>
              </a:solidFill>
              <a:latin typeface="Raleway"/>
              <a:ea typeface="Raleway"/>
              <a:cs typeface="Raleway"/>
              <a:sym typeface="Raleway"/>
            </a:endParaRPr>
          </a:p>
          <a:p>
            <a:pPr marL="171450" lvl="0" indent="-26035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Transparent</a:t>
            </a:r>
            <a:endParaRPr sz="1400" b="1">
              <a:solidFill>
                <a:schemeClr val="dk1"/>
              </a:solidFill>
              <a:latin typeface="Raleway"/>
              <a:ea typeface="Raleway"/>
              <a:cs typeface="Raleway"/>
              <a:sym typeface="Raleway"/>
            </a:endParaRPr>
          </a:p>
          <a:p>
            <a:pPr marL="171450" lvl="0" indent="-26035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Decentralised</a:t>
            </a:r>
            <a:endParaRPr sz="1400" b="1">
              <a:solidFill>
                <a:schemeClr val="dk1"/>
              </a:solidFill>
              <a:latin typeface="Raleway"/>
              <a:ea typeface="Raleway"/>
              <a:cs typeface="Raleway"/>
              <a:sym typeface="Raleway"/>
            </a:endParaRPr>
          </a:p>
          <a:p>
            <a:pPr marL="171450" lvl="0" indent="-260350" algn="l" rtl="0">
              <a:spcBef>
                <a:spcPts val="100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Reward</a:t>
            </a:r>
            <a:endParaRPr sz="1400" b="1">
              <a:solidFill>
                <a:schemeClr val="dk1"/>
              </a:solidFill>
              <a:latin typeface="Raleway"/>
              <a:ea typeface="Raleway"/>
              <a:cs typeface="Raleway"/>
              <a:sym typeface="Raleway"/>
            </a:endParaRPr>
          </a:p>
        </p:txBody>
      </p:sp>
      <p:sp>
        <p:nvSpPr>
          <p:cNvPr id="168" name="Google Shape;168;p23"/>
          <p:cNvSpPr txBox="1">
            <a:spLocks noGrp="1"/>
          </p:cNvSpPr>
          <p:nvPr>
            <p:ph type="body" idx="4294967295"/>
          </p:nvPr>
        </p:nvSpPr>
        <p:spPr>
          <a:xfrm>
            <a:off x="2855338" y="2008100"/>
            <a:ext cx="3433325" cy="21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rgbClr val="999999"/>
                </a:solidFill>
                <a:latin typeface="Raleway"/>
                <a:ea typeface="Raleway"/>
                <a:cs typeface="Raleway"/>
                <a:sym typeface="Raleway"/>
              </a:rPr>
              <a:t>Donors decide the amount</a:t>
            </a:r>
            <a:endParaRPr lang="en-US" sz="1400" dirty="0">
              <a:solidFill>
                <a:srgbClr val="999999"/>
              </a:solidFill>
              <a:latin typeface="Raleway"/>
              <a:ea typeface="Raleway"/>
              <a:cs typeface="Raleway"/>
              <a:sym typeface="Raleway"/>
            </a:endParaRPr>
          </a:p>
          <a:p>
            <a:pPr marL="0" lvl="0" indent="0" algn="r" rtl="0">
              <a:spcBef>
                <a:spcPts val="1000"/>
              </a:spcBef>
              <a:spcAft>
                <a:spcPts val="0"/>
              </a:spcAft>
              <a:buNone/>
            </a:pPr>
            <a:r>
              <a:rPr lang="en-US" sz="1400" dirty="0">
                <a:solidFill>
                  <a:srgbClr val="999999"/>
                </a:solidFill>
                <a:latin typeface="Raleway"/>
                <a:ea typeface="Raleway"/>
                <a:cs typeface="Raleway"/>
                <a:sym typeface="Raleway"/>
              </a:rPr>
              <a:t>Voting takes just a few hours</a:t>
            </a:r>
          </a:p>
          <a:p>
            <a:pPr marL="0" lvl="0" indent="0" algn="r" rtl="0">
              <a:spcBef>
                <a:spcPts val="1000"/>
              </a:spcBef>
              <a:spcAft>
                <a:spcPts val="0"/>
              </a:spcAft>
              <a:buNone/>
            </a:pPr>
            <a:r>
              <a:rPr lang="en" sz="1400" dirty="0">
                <a:solidFill>
                  <a:srgbClr val="999999"/>
                </a:solidFill>
                <a:latin typeface="Raleway"/>
                <a:ea typeface="Raleway"/>
                <a:cs typeface="Raleway"/>
                <a:sym typeface="Raleway"/>
              </a:rPr>
              <a:t>All numbers are public</a:t>
            </a:r>
            <a:endParaRPr lang="en-IN" sz="1400" dirty="0">
              <a:solidFill>
                <a:srgbClr val="999999"/>
              </a:solidFill>
              <a:latin typeface="Raleway"/>
              <a:ea typeface="Raleway"/>
              <a:cs typeface="Raleway"/>
              <a:sym typeface="Raleway"/>
            </a:endParaRPr>
          </a:p>
          <a:p>
            <a:pPr marL="0" lvl="0" indent="0" algn="r" rtl="0">
              <a:spcBef>
                <a:spcPts val="1000"/>
              </a:spcBef>
              <a:spcAft>
                <a:spcPts val="0"/>
              </a:spcAft>
              <a:buNone/>
            </a:pPr>
            <a:r>
              <a:rPr lang="en-IN" sz="1400" dirty="0">
                <a:solidFill>
                  <a:srgbClr val="999999"/>
                </a:solidFill>
                <a:latin typeface="Raleway"/>
                <a:ea typeface="Raleway"/>
                <a:cs typeface="Raleway"/>
                <a:sym typeface="Raleway"/>
              </a:rPr>
              <a:t>Power is distributed</a:t>
            </a:r>
          </a:p>
          <a:p>
            <a:pPr marL="0" lvl="0" indent="0" algn="r" rtl="0">
              <a:spcBef>
                <a:spcPts val="1000"/>
              </a:spcBef>
              <a:spcAft>
                <a:spcPts val="1000"/>
              </a:spcAft>
              <a:buNone/>
            </a:pPr>
            <a:r>
              <a:rPr lang="en" sz="1400" dirty="0">
                <a:solidFill>
                  <a:srgbClr val="999999"/>
                </a:solidFill>
                <a:latin typeface="Raleway"/>
                <a:ea typeface="Raleway"/>
                <a:cs typeface="Raleway"/>
                <a:sym typeface="Raleway"/>
              </a:rPr>
              <a:t>Donors get Certificate NFT</a:t>
            </a:r>
            <a:endParaRPr sz="1400" dirty="0">
              <a:solidFill>
                <a:srgbClr val="999999"/>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324600" y="538800"/>
            <a:ext cx="3547800" cy="40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Use-Cases</a:t>
            </a:r>
            <a:endParaRPr sz="1800" b="0">
              <a:latin typeface="Montserrat"/>
              <a:ea typeface="Montserrat"/>
              <a:cs typeface="Montserrat"/>
              <a:sym typeface="Montserrat"/>
            </a:endParaRPr>
          </a:p>
          <a:p>
            <a:pPr marL="457200" lvl="0" indent="-342900" algn="l" rtl="0">
              <a:spcBef>
                <a:spcPts val="1000"/>
              </a:spcBef>
              <a:spcAft>
                <a:spcPts val="0"/>
              </a:spcAft>
              <a:buSzPts val="1800"/>
              <a:buFont typeface="Montserrat"/>
              <a:buChar char="●"/>
            </a:pPr>
            <a:r>
              <a:rPr lang="en" sz="1800" b="0">
                <a:latin typeface="Montserrat"/>
                <a:ea typeface="Montserrat"/>
                <a:cs typeface="Montserrat"/>
                <a:sym typeface="Montserrat"/>
              </a:rPr>
              <a:t>Natural Disasters</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Wildfires</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Tsunamis</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Earthquakes</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Cyclones</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Floods</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Tornados</a:t>
            </a:r>
            <a:endParaRPr sz="1800" b="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sz="1800" b="0">
                <a:latin typeface="Montserrat"/>
                <a:ea typeface="Montserrat"/>
                <a:cs typeface="Montserrat"/>
                <a:sym typeface="Montserrat"/>
              </a:rPr>
              <a:t>Terror Attacks</a:t>
            </a:r>
            <a:endParaRPr sz="1800" b="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sz="1800" b="0">
                <a:latin typeface="Montserrat"/>
                <a:ea typeface="Montserrat"/>
                <a:cs typeface="Montserrat"/>
                <a:sym typeface="Montserrat"/>
              </a:rPr>
              <a:t>The next Pandemic</a:t>
            </a:r>
            <a:endParaRPr sz="1800" b="0">
              <a:latin typeface="Montserrat"/>
              <a:ea typeface="Montserrat"/>
              <a:cs typeface="Montserrat"/>
              <a:sym typeface="Montserrat"/>
            </a:endParaRPr>
          </a:p>
        </p:txBody>
      </p:sp>
      <p:pic>
        <p:nvPicPr>
          <p:cNvPr id="174" name="Google Shape;174;p24"/>
          <p:cNvPicPr preferRelativeResize="0"/>
          <p:nvPr/>
        </p:nvPicPr>
        <p:blipFill>
          <a:blip r:embed="rId3">
            <a:alphaModFix/>
          </a:blip>
          <a:stretch>
            <a:fillRect/>
          </a:stretch>
        </p:blipFill>
        <p:spPr>
          <a:xfrm>
            <a:off x="4903839" y="0"/>
            <a:ext cx="4240173" cy="5143500"/>
          </a:xfrm>
          <a:prstGeom prst="rect">
            <a:avLst/>
          </a:prstGeom>
          <a:noFill/>
          <a:ln w="38100" cap="flat" cmpd="sng">
            <a:solidFill>
              <a:srgbClr val="FFFFFF"/>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283100" y="712150"/>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Enhancements</a:t>
            </a:r>
            <a:endParaRPr/>
          </a:p>
        </p:txBody>
      </p:sp>
      <p:sp>
        <p:nvSpPr>
          <p:cNvPr id="180" name="Google Shape;180;p25"/>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txBox="1">
            <a:spLocks noGrp="1"/>
          </p:cNvSpPr>
          <p:nvPr>
            <p:ph type="title"/>
          </p:nvPr>
        </p:nvSpPr>
        <p:spPr>
          <a:xfrm>
            <a:off x="6125275" y="2054325"/>
            <a:ext cx="2481600" cy="11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Refugee</a:t>
            </a:r>
            <a:endParaRPr sz="2600"/>
          </a:p>
          <a:p>
            <a:pPr marL="0" lvl="0" indent="0" algn="ctr" rtl="0">
              <a:spcBef>
                <a:spcPts val="1200"/>
              </a:spcBef>
              <a:spcAft>
                <a:spcPts val="1200"/>
              </a:spcAft>
              <a:buNone/>
            </a:pPr>
            <a:r>
              <a:rPr lang="en" sz="2600"/>
              <a:t> Relief</a:t>
            </a:r>
            <a:endParaRPr sz="2600" b="0">
              <a:solidFill>
                <a:schemeClr val="lt1"/>
              </a:solidFill>
            </a:endParaRPr>
          </a:p>
        </p:txBody>
      </p:sp>
      <p:sp>
        <p:nvSpPr>
          <p:cNvPr id="184" name="Google Shape;184;p25"/>
          <p:cNvSpPr txBox="1">
            <a:spLocks noGrp="1"/>
          </p:cNvSpPr>
          <p:nvPr>
            <p:ph type="title"/>
          </p:nvPr>
        </p:nvSpPr>
        <p:spPr>
          <a:xfrm>
            <a:off x="443475" y="2054325"/>
            <a:ext cx="24816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Personal </a:t>
            </a:r>
            <a:endParaRPr sz="2600"/>
          </a:p>
          <a:p>
            <a:pPr marL="0" lvl="0" indent="0" algn="ctr" rtl="0">
              <a:spcBef>
                <a:spcPts val="1200"/>
              </a:spcBef>
              <a:spcAft>
                <a:spcPts val="0"/>
              </a:spcAft>
              <a:buNone/>
            </a:pPr>
            <a:r>
              <a:rPr lang="en" sz="2600"/>
              <a:t>Fundraising</a:t>
            </a:r>
            <a:endParaRPr sz="2600"/>
          </a:p>
          <a:p>
            <a:pPr marL="0" lvl="0" indent="0" algn="l" rtl="0">
              <a:spcBef>
                <a:spcPts val="1200"/>
              </a:spcBef>
              <a:spcAft>
                <a:spcPts val="1200"/>
              </a:spcAft>
              <a:buNone/>
            </a:pPr>
            <a:endParaRPr sz="1400">
              <a:solidFill>
                <a:schemeClr val="lt1"/>
              </a:solidFill>
            </a:endParaRPr>
          </a:p>
        </p:txBody>
      </p:sp>
      <p:sp>
        <p:nvSpPr>
          <p:cNvPr id="185" name="Google Shape;185;p25"/>
          <p:cNvSpPr txBox="1">
            <a:spLocks noGrp="1"/>
          </p:cNvSpPr>
          <p:nvPr>
            <p:ph type="title"/>
          </p:nvPr>
        </p:nvSpPr>
        <p:spPr>
          <a:xfrm>
            <a:off x="3284388" y="2103075"/>
            <a:ext cx="2481600" cy="10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Startup </a:t>
            </a:r>
            <a:endParaRPr sz="2600"/>
          </a:p>
          <a:p>
            <a:pPr marL="0" lvl="0" indent="0" algn="ctr" rtl="0">
              <a:spcBef>
                <a:spcPts val="1200"/>
              </a:spcBef>
              <a:spcAft>
                <a:spcPts val="1200"/>
              </a:spcAft>
              <a:buNone/>
            </a:pPr>
            <a:r>
              <a:rPr lang="en" sz="2600"/>
              <a:t>Funding</a:t>
            </a:r>
            <a:endParaRPr sz="1400" b="0">
              <a:solidFill>
                <a:schemeClr val="lt1"/>
              </a:solidFill>
            </a:endParaRPr>
          </a:p>
        </p:txBody>
      </p:sp>
      <p:sp>
        <p:nvSpPr>
          <p:cNvPr id="186" name="Google Shape;186;p25"/>
          <p:cNvSpPr txBox="1">
            <a:spLocks noGrp="1"/>
          </p:cNvSpPr>
          <p:nvPr>
            <p:ph type="title"/>
          </p:nvPr>
        </p:nvSpPr>
        <p:spPr>
          <a:xfrm>
            <a:off x="443475" y="3122775"/>
            <a:ext cx="2481600" cy="93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b="0">
                <a:solidFill>
                  <a:srgbClr val="EFEFEF"/>
                </a:solidFill>
                <a:latin typeface="Arial"/>
                <a:ea typeface="Arial"/>
                <a:cs typeface="Arial"/>
                <a:sym typeface="Arial"/>
              </a:rPr>
              <a:t>Anyone will be able to raise funds</a:t>
            </a:r>
            <a:endParaRPr sz="1800" b="0">
              <a:solidFill>
                <a:srgbClr val="EFEFEF"/>
              </a:solidFill>
              <a:latin typeface="Arial"/>
              <a:ea typeface="Arial"/>
              <a:cs typeface="Arial"/>
              <a:sym typeface="Arial"/>
            </a:endParaRPr>
          </a:p>
        </p:txBody>
      </p:sp>
      <p:sp>
        <p:nvSpPr>
          <p:cNvPr id="187" name="Google Shape;187;p25"/>
          <p:cNvSpPr txBox="1">
            <a:spLocks noGrp="1"/>
          </p:cNvSpPr>
          <p:nvPr>
            <p:ph type="title"/>
          </p:nvPr>
        </p:nvSpPr>
        <p:spPr>
          <a:xfrm>
            <a:off x="3273588" y="3122775"/>
            <a:ext cx="2503200" cy="93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b="0">
                <a:solidFill>
                  <a:srgbClr val="EFEFEF"/>
                </a:solidFill>
                <a:latin typeface="Arial"/>
                <a:ea typeface="Arial"/>
                <a:cs typeface="Arial"/>
                <a:sym typeface="Arial"/>
              </a:rPr>
              <a:t>Startups can also create their Funding Blocks</a:t>
            </a:r>
            <a:endParaRPr sz="1800" b="0">
              <a:solidFill>
                <a:srgbClr val="EFEFEF"/>
              </a:solidFill>
              <a:latin typeface="Arial"/>
              <a:ea typeface="Arial"/>
              <a:cs typeface="Arial"/>
              <a:sym typeface="Arial"/>
            </a:endParaRPr>
          </a:p>
        </p:txBody>
      </p:sp>
      <p:sp>
        <p:nvSpPr>
          <p:cNvPr id="188" name="Google Shape;188;p25"/>
          <p:cNvSpPr txBox="1">
            <a:spLocks noGrp="1"/>
          </p:cNvSpPr>
          <p:nvPr>
            <p:ph type="title"/>
          </p:nvPr>
        </p:nvSpPr>
        <p:spPr>
          <a:xfrm>
            <a:off x="6125285" y="3122775"/>
            <a:ext cx="2503200" cy="93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b="0">
                <a:solidFill>
                  <a:srgbClr val="EFEFEF"/>
                </a:solidFill>
                <a:latin typeface="Arial"/>
                <a:ea typeface="Arial"/>
                <a:cs typeface="Arial"/>
                <a:sym typeface="Arial"/>
              </a:rPr>
              <a:t>The total relief funds will be distributed to each wallet separately</a:t>
            </a:r>
            <a:endParaRPr sz="1800" b="0">
              <a:solidFill>
                <a:srgbClr val="EFEFE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715575" y="2074500"/>
            <a:ext cx="8076600" cy="994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a:t>Thank You</a:t>
            </a:r>
            <a:endParaRPr sz="2400" b="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436450" y="1327650"/>
            <a:ext cx="4056600" cy="248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a:solidFill>
                  <a:schemeClr val="dk2"/>
                </a:solidFill>
              </a:rPr>
              <a:t>Japan</a:t>
            </a:r>
            <a:r>
              <a:rPr lang="en" sz="2400" b="0">
                <a:solidFill>
                  <a:schemeClr val="dk2"/>
                </a:solidFill>
              </a:rPr>
              <a:t> </a:t>
            </a:r>
            <a:r>
              <a:rPr lang="en"/>
              <a:t>Earthquake </a:t>
            </a:r>
            <a:endParaRPr/>
          </a:p>
          <a:p>
            <a:pPr marL="0" lvl="0" indent="457200" algn="l" rtl="0">
              <a:spcBef>
                <a:spcPts val="0"/>
              </a:spcBef>
              <a:spcAft>
                <a:spcPts val="0"/>
              </a:spcAft>
              <a:buNone/>
            </a:pPr>
            <a:r>
              <a:rPr lang="en" b="0">
                <a:solidFill>
                  <a:schemeClr val="dk2"/>
                </a:solidFill>
              </a:rPr>
              <a:t>and</a:t>
            </a:r>
            <a:r>
              <a:rPr lang="en" sz="2400" b="0">
                <a:solidFill>
                  <a:schemeClr val="dk2"/>
                </a:solidFill>
              </a:rPr>
              <a:t>  </a:t>
            </a:r>
            <a:r>
              <a:rPr lang="en"/>
              <a:t>Tsunami </a:t>
            </a:r>
            <a:endParaRPr/>
          </a:p>
        </p:txBody>
      </p:sp>
      <p:pic>
        <p:nvPicPr>
          <p:cNvPr id="79" name="Google Shape;79;p14"/>
          <p:cNvPicPr preferRelativeResize="0"/>
          <p:nvPr/>
        </p:nvPicPr>
        <p:blipFill>
          <a:blip r:embed="rId3">
            <a:alphaModFix/>
          </a:blip>
          <a:stretch>
            <a:fillRect/>
          </a:stretch>
        </p:blipFill>
        <p:spPr>
          <a:xfrm>
            <a:off x="4572000" y="0"/>
            <a:ext cx="2777200" cy="1767725"/>
          </a:xfrm>
          <a:prstGeom prst="rect">
            <a:avLst/>
          </a:prstGeom>
          <a:noFill/>
          <a:ln>
            <a:noFill/>
          </a:ln>
        </p:spPr>
      </p:pic>
      <p:pic>
        <p:nvPicPr>
          <p:cNvPr id="80" name="Google Shape;80;p14"/>
          <p:cNvPicPr preferRelativeResize="0"/>
          <p:nvPr/>
        </p:nvPicPr>
        <p:blipFill>
          <a:blip r:embed="rId4">
            <a:alphaModFix/>
          </a:blip>
          <a:stretch>
            <a:fillRect/>
          </a:stretch>
        </p:blipFill>
        <p:spPr>
          <a:xfrm>
            <a:off x="6224025" y="1767725"/>
            <a:ext cx="2919975" cy="2189226"/>
          </a:xfrm>
          <a:prstGeom prst="rect">
            <a:avLst/>
          </a:prstGeom>
          <a:noFill/>
          <a:ln>
            <a:noFill/>
          </a:ln>
        </p:spPr>
      </p:pic>
      <p:pic>
        <p:nvPicPr>
          <p:cNvPr id="81" name="Google Shape;81;p14"/>
          <p:cNvPicPr preferRelativeResize="0"/>
          <p:nvPr/>
        </p:nvPicPr>
        <p:blipFill>
          <a:blip r:embed="rId5">
            <a:alphaModFix/>
          </a:blip>
          <a:stretch>
            <a:fillRect/>
          </a:stretch>
        </p:blipFill>
        <p:spPr>
          <a:xfrm>
            <a:off x="4572000" y="1767725"/>
            <a:ext cx="1657925" cy="2616351"/>
          </a:xfrm>
          <a:prstGeom prst="rect">
            <a:avLst/>
          </a:prstGeom>
          <a:noFill/>
          <a:ln>
            <a:noFill/>
          </a:ln>
        </p:spPr>
      </p:pic>
      <p:pic>
        <p:nvPicPr>
          <p:cNvPr id="82" name="Google Shape;82;p14"/>
          <p:cNvPicPr preferRelativeResize="0"/>
          <p:nvPr/>
        </p:nvPicPr>
        <p:blipFill>
          <a:blip r:embed="rId6">
            <a:alphaModFix/>
          </a:blip>
          <a:stretch>
            <a:fillRect/>
          </a:stretch>
        </p:blipFill>
        <p:spPr>
          <a:xfrm>
            <a:off x="6782525" y="3570756"/>
            <a:ext cx="2361475" cy="1572750"/>
          </a:xfrm>
          <a:prstGeom prst="rect">
            <a:avLst/>
          </a:prstGeom>
          <a:noFill/>
          <a:ln>
            <a:noFill/>
          </a:ln>
        </p:spPr>
      </p:pic>
      <p:pic>
        <p:nvPicPr>
          <p:cNvPr id="83" name="Google Shape;83;p14"/>
          <p:cNvPicPr preferRelativeResize="0"/>
          <p:nvPr/>
        </p:nvPicPr>
        <p:blipFill>
          <a:blip r:embed="rId7">
            <a:alphaModFix/>
          </a:blip>
          <a:stretch>
            <a:fillRect/>
          </a:stretch>
        </p:blipFill>
        <p:spPr>
          <a:xfrm>
            <a:off x="4572000" y="3906725"/>
            <a:ext cx="2210525" cy="1236775"/>
          </a:xfrm>
          <a:prstGeom prst="rect">
            <a:avLst/>
          </a:prstGeom>
          <a:noFill/>
          <a:ln>
            <a:noFill/>
          </a:ln>
        </p:spPr>
      </p:pic>
      <p:pic>
        <p:nvPicPr>
          <p:cNvPr id="84" name="Google Shape;84;p14"/>
          <p:cNvPicPr preferRelativeResize="0"/>
          <p:nvPr/>
        </p:nvPicPr>
        <p:blipFill>
          <a:blip r:embed="rId8">
            <a:alphaModFix/>
          </a:blip>
          <a:stretch>
            <a:fillRect/>
          </a:stretch>
        </p:blipFill>
        <p:spPr>
          <a:xfrm>
            <a:off x="7349200" y="0"/>
            <a:ext cx="1794800" cy="1920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2444700" y="83912"/>
            <a:ext cx="4254600" cy="4818038"/>
          </a:xfrm>
          <a:prstGeom prst="rect">
            <a:avLst/>
          </a:prstGeom>
          <a:noFill/>
          <a:ln>
            <a:noFill/>
          </a:ln>
        </p:spPr>
      </p:pic>
      <p:sp>
        <p:nvSpPr>
          <p:cNvPr id="90" name="Google Shape;90;p15"/>
          <p:cNvSpPr txBox="1"/>
          <p:nvPr/>
        </p:nvSpPr>
        <p:spPr>
          <a:xfrm>
            <a:off x="2699850" y="630625"/>
            <a:ext cx="3754200" cy="1006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leway"/>
                <a:ea typeface="Raleway"/>
                <a:cs typeface="Raleway"/>
                <a:sym typeface="Raleway"/>
              </a:rPr>
              <a:t>Some of the Fundraising Organizations</a:t>
            </a:r>
            <a:endParaRPr sz="2400" b="1">
              <a:solidFill>
                <a:schemeClr val="lt2"/>
              </a:solidFill>
              <a:latin typeface="Raleway"/>
              <a:ea typeface="Raleway"/>
              <a:cs typeface="Raleway"/>
              <a:sym typeface="Raleway"/>
            </a:endParaRPr>
          </a:p>
        </p:txBody>
      </p:sp>
      <p:sp>
        <p:nvSpPr>
          <p:cNvPr id="91" name="Google Shape;91;p15"/>
          <p:cNvSpPr txBox="1">
            <a:spLocks noGrp="1"/>
          </p:cNvSpPr>
          <p:nvPr>
            <p:ph type="body" idx="4294967295"/>
          </p:nvPr>
        </p:nvSpPr>
        <p:spPr>
          <a:xfrm>
            <a:off x="2855550" y="2059375"/>
            <a:ext cx="3432900" cy="2276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Kumamoto Japan Relief Fund</a:t>
            </a:r>
            <a:br>
              <a:rPr lang="en" sz="1400">
                <a:latin typeface="Raleway"/>
                <a:ea typeface="Raleway"/>
                <a:cs typeface="Raleway"/>
                <a:sym typeface="Raleway"/>
              </a:rPr>
            </a:br>
            <a:r>
              <a:rPr lang="en" sz="1400">
                <a:latin typeface="Raleway"/>
                <a:ea typeface="Raleway"/>
                <a:cs typeface="Raleway"/>
                <a:sym typeface="Raleway"/>
              </a:rPr>
              <a:t>Raised: $850,635</a:t>
            </a:r>
            <a:endParaRPr sz="1400">
              <a:latin typeface="Raleway"/>
              <a:ea typeface="Raleway"/>
              <a:cs typeface="Raleway"/>
              <a:sym typeface="Raleway"/>
            </a:endParaRPr>
          </a:p>
          <a:p>
            <a:pPr marL="457200" lvl="0" indent="0" algn="l" rtl="0">
              <a:spcBef>
                <a:spcPts val="0"/>
              </a:spcBef>
              <a:spcAft>
                <a:spcPts val="0"/>
              </a:spcAft>
              <a:buNone/>
            </a:pPr>
            <a:r>
              <a:rPr lang="en" sz="1400" b="1">
                <a:latin typeface="Raleway"/>
                <a:ea typeface="Raleway"/>
                <a:cs typeface="Raleway"/>
                <a:sym typeface="Raleway"/>
              </a:rPr>
              <a:t>Time Taken: 5 years</a:t>
            </a:r>
            <a:endParaRPr sz="1400" b="1">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Japan Earthquake and Tsunami relief fund</a:t>
            </a:r>
            <a:endParaRPr sz="1400" b="1">
              <a:solidFill>
                <a:schemeClr val="dk1"/>
              </a:solidFill>
              <a:latin typeface="Raleway"/>
              <a:ea typeface="Raleway"/>
              <a:cs typeface="Raleway"/>
              <a:sym typeface="Raleway"/>
            </a:endParaRPr>
          </a:p>
          <a:p>
            <a:pPr marL="457200" lvl="0" indent="0" algn="l" rtl="0">
              <a:spcBef>
                <a:spcPts val="1000"/>
              </a:spcBef>
              <a:spcAft>
                <a:spcPts val="0"/>
              </a:spcAft>
              <a:buNone/>
            </a:pPr>
            <a:r>
              <a:rPr lang="en" sz="1200">
                <a:latin typeface="Raleway"/>
                <a:ea typeface="Raleway"/>
                <a:cs typeface="Raleway"/>
                <a:sym typeface="Raleway"/>
              </a:rPr>
              <a:t>Raised: $9.08M</a:t>
            </a:r>
            <a:endParaRPr sz="1200">
              <a:latin typeface="Raleway"/>
              <a:ea typeface="Raleway"/>
              <a:cs typeface="Raleway"/>
              <a:sym typeface="Raleway"/>
            </a:endParaRPr>
          </a:p>
          <a:p>
            <a:pPr marL="457200" lvl="0" indent="0" algn="l" rtl="0">
              <a:spcBef>
                <a:spcPts val="0"/>
              </a:spcBef>
              <a:spcAft>
                <a:spcPts val="1000"/>
              </a:spcAft>
              <a:buNone/>
            </a:pPr>
            <a:r>
              <a:rPr lang="en" sz="1400" b="1">
                <a:latin typeface="Raleway"/>
                <a:ea typeface="Raleway"/>
                <a:cs typeface="Raleway"/>
                <a:sym typeface="Raleway"/>
              </a:rPr>
              <a:t>Time Taken: 10 years</a:t>
            </a:r>
            <a:endParaRPr sz="1400">
              <a:solidFill>
                <a:schemeClr val="dk2"/>
              </a:solidFill>
              <a:latin typeface="Raleway"/>
              <a:ea typeface="Raleway"/>
              <a:cs typeface="Raleway"/>
              <a:sym typeface="Raleway"/>
            </a:endParaRPr>
          </a:p>
        </p:txBody>
      </p:sp>
      <p:sp>
        <p:nvSpPr>
          <p:cNvPr id="92" name="Google Shape;92;p15"/>
          <p:cNvSpPr txBox="1"/>
          <p:nvPr/>
        </p:nvSpPr>
        <p:spPr>
          <a:xfrm>
            <a:off x="2577575" y="4455700"/>
            <a:ext cx="2167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Lato"/>
                <a:ea typeface="Lato"/>
                <a:cs typeface="Lato"/>
                <a:sym typeface="Lato"/>
              </a:rPr>
              <a:t>Source: GlobalGiving.org</a:t>
            </a:r>
            <a:endParaRPr sz="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533700" y="1275300"/>
            <a:ext cx="8076600" cy="25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it the amount that is lagging or </a:t>
            </a:r>
            <a:endParaRPr/>
          </a:p>
          <a:p>
            <a:pPr marL="0" lvl="0" indent="0" algn="ctr" rtl="0">
              <a:spcBef>
                <a:spcPts val="1000"/>
              </a:spcBef>
              <a:spcAft>
                <a:spcPts val="0"/>
              </a:spcAft>
              <a:buNone/>
            </a:pPr>
            <a:r>
              <a:rPr lang="en">
                <a:solidFill>
                  <a:schemeClr val="accent5"/>
                </a:solidFill>
              </a:rPr>
              <a:t>Time?</a:t>
            </a:r>
            <a:endParaRPr/>
          </a:p>
          <a:p>
            <a:pPr marL="0" lvl="0" indent="0" algn="ctr" rtl="0">
              <a:spcBef>
                <a:spcPts val="1000"/>
              </a:spcBef>
              <a:spcAft>
                <a:spcPts val="1000"/>
              </a:spcAft>
              <a:buNone/>
            </a:pPr>
            <a:endParaRPr sz="2400" b="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24600" y="433550"/>
            <a:ext cx="8494800" cy="42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latin typeface="Montserrat"/>
                <a:ea typeface="Montserrat"/>
                <a:cs typeface="Montserrat"/>
                <a:sym typeface="Montserrat"/>
              </a:rPr>
              <a:t>Where’s the </a:t>
            </a:r>
            <a:r>
              <a:rPr lang="en" sz="3600">
                <a:solidFill>
                  <a:schemeClr val="accent5"/>
                </a:solidFill>
              </a:rPr>
              <a:t>Problem?</a:t>
            </a:r>
            <a:endParaRPr sz="3600">
              <a:solidFill>
                <a:schemeClr val="accent5"/>
              </a:solidFill>
            </a:endParaRPr>
          </a:p>
          <a:p>
            <a:pPr marL="0" lvl="0" indent="0" algn="l" rtl="0">
              <a:spcBef>
                <a:spcPts val="1000"/>
              </a:spcBef>
              <a:spcAft>
                <a:spcPts val="0"/>
              </a:spcAft>
              <a:buNone/>
            </a:pPr>
            <a:endParaRPr sz="1600" b="0">
              <a:latin typeface="Montserrat"/>
              <a:ea typeface="Montserrat"/>
              <a:cs typeface="Montserrat"/>
              <a:sym typeface="Montserrat"/>
            </a:endParaRPr>
          </a:p>
          <a:p>
            <a:pPr marL="914400" lvl="0" indent="-330200" algn="l" rtl="0">
              <a:spcBef>
                <a:spcPts val="0"/>
              </a:spcBef>
              <a:spcAft>
                <a:spcPts val="0"/>
              </a:spcAft>
              <a:buSzPts val="1600"/>
              <a:buFont typeface="Montserrat"/>
              <a:buChar char="●"/>
            </a:pPr>
            <a:r>
              <a:rPr lang="en" sz="1600" b="0">
                <a:latin typeface="Montserrat"/>
                <a:ea typeface="Montserrat"/>
                <a:cs typeface="Montserrat"/>
                <a:sym typeface="Montserrat"/>
              </a:rPr>
              <a:t>People donate less</a:t>
            </a:r>
            <a:endParaRPr sz="1600" b="0">
              <a:latin typeface="Montserrat"/>
              <a:ea typeface="Montserrat"/>
              <a:cs typeface="Montserrat"/>
              <a:sym typeface="Montserrat"/>
            </a:endParaRPr>
          </a:p>
          <a:p>
            <a:pPr marL="1371600" lvl="1" indent="-330200" algn="l" rtl="0">
              <a:spcBef>
                <a:spcPts val="0"/>
              </a:spcBef>
              <a:spcAft>
                <a:spcPts val="0"/>
              </a:spcAft>
              <a:buSzPts val="1600"/>
              <a:buFont typeface="Montserrat"/>
              <a:buChar char="○"/>
            </a:pPr>
            <a:r>
              <a:rPr lang="en" sz="1600">
                <a:latin typeface="Montserrat"/>
                <a:ea typeface="Montserrat"/>
                <a:cs typeface="Montserrat"/>
                <a:sym typeface="Montserrat"/>
              </a:rPr>
              <a:t>No trust</a:t>
            </a:r>
            <a:r>
              <a:rPr lang="en" sz="1600" b="0">
                <a:latin typeface="Montserrat"/>
                <a:ea typeface="Montserrat"/>
                <a:cs typeface="Montserrat"/>
                <a:sym typeface="Montserrat"/>
              </a:rPr>
              <a:t> on the organisations</a:t>
            </a:r>
            <a:endParaRPr sz="1600" b="0">
              <a:latin typeface="Montserrat"/>
              <a:ea typeface="Montserrat"/>
              <a:cs typeface="Montserrat"/>
              <a:sym typeface="Montserrat"/>
            </a:endParaRPr>
          </a:p>
          <a:p>
            <a:pPr marL="1371600" lvl="1" indent="-330200" algn="l" rtl="0">
              <a:spcBef>
                <a:spcPts val="0"/>
              </a:spcBef>
              <a:spcAft>
                <a:spcPts val="0"/>
              </a:spcAft>
              <a:buSzPts val="1600"/>
              <a:buFont typeface="Montserrat"/>
              <a:buChar char="○"/>
            </a:pPr>
            <a:r>
              <a:rPr lang="en" sz="1600" b="0">
                <a:latin typeface="Montserrat"/>
                <a:ea typeface="Montserrat"/>
                <a:cs typeface="Montserrat"/>
                <a:sym typeface="Montserrat"/>
              </a:rPr>
              <a:t>They don’t get anything in return</a:t>
            </a:r>
            <a:endParaRPr sz="1600" b="0">
              <a:latin typeface="Montserrat"/>
              <a:ea typeface="Montserrat"/>
              <a:cs typeface="Montserrat"/>
              <a:sym typeface="Montserrat"/>
            </a:endParaRPr>
          </a:p>
          <a:p>
            <a:pPr marL="0" lvl="0" indent="0" algn="l" rtl="0">
              <a:spcBef>
                <a:spcPts val="0"/>
              </a:spcBef>
              <a:spcAft>
                <a:spcPts val="0"/>
              </a:spcAft>
              <a:buNone/>
            </a:pPr>
            <a:endParaRPr sz="1600" b="0">
              <a:latin typeface="Montserrat"/>
              <a:ea typeface="Montserrat"/>
              <a:cs typeface="Montserrat"/>
              <a:sym typeface="Montserrat"/>
            </a:endParaRPr>
          </a:p>
          <a:p>
            <a:pPr marL="914400" lvl="0" indent="-330200" algn="l" rtl="0">
              <a:spcBef>
                <a:spcPts val="0"/>
              </a:spcBef>
              <a:spcAft>
                <a:spcPts val="0"/>
              </a:spcAft>
              <a:buSzPts val="1600"/>
              <a:buFont typeface="Montserrat"/>
              <a:buChar char="●"/>
            </a:pPr>
            <a:r>
              <a:rPr lang="en" sz="1600" b="0">
                <a:latin typeface="Montserrat"/>
                <a:ea typeface="Montserrat"/>
                <a:cs typeface="Montserrat"/>
                <a:sym typeface="Montserrat"/>
              </a:rPr>
              <a:t>Sometimes It takes </a:t>
            </a:r>
            <a:r>
              <a:rPr lang="en" sz="1600">
                <a:latin typeface="Montserrat"/>
                <a:ea typeface="Montserrat"/>
                <a:cs typeface="Montserrat"/>
                <a:sym typeface="Montserrat"/>
              </a:rPr>
              <a:t>weeks</a:t>
            </a:r>
            <a:r>
              <a:rPr lang="en" sz="1600" b="0">
                <a:latin typeface="Montserrat"/>
                <a:ea typeface="Montserrat"/>
                <a:cs typeface="Montserrat"/>
                <a:sym typeface="Montserrat"/>
              </a:rPr>
              <a:t> to raise the minimum amount needed</a:t>
            </a:r>
            <a:endParaRPr sz="1600" b="0">
              <a:latin typeface="Montserrat"/>
              <a:ea typeface="Montserrat"/>
              <a:cs typeface="Montserrat"/>
              <a:sym typeface="Montserrat"/>
            </a:endParaRPr>
          </a:p>
          <a:p>
            <a:pPr marL="1371600" lvl="1" indent="-330200" algn="l" rtl="0">
              <a:spcBef>
                <a:spcPts val="0"/>
              </a:spcBef>
              <a:spcAft>
                <a:spcPts val="0"/>
              </a:spcAft>
              <a:buSzPts val="1600"/>
              <a:buFont typeface="Montserrat"/>
              <a:buChar char="○"/>
            </a:pPr>
            <a:r>
              <a:rPr lang="en" sz="1600" b="0">
                <a:latin typeface="Montserrat"/>
                <a:ea typeface="Montserrat"/>
                <a:cs typeface="Montserrat"/>
                <a:sym typeface="Montserrat"/>
              </a:rPr>
              <a:t>Average person gets aware in around 24 hours</a:t>
            </a:r>
            <a:endParaRPr sz="1600" b="0">
              <a:latin typeface="Montserrat"/>
              <a:ea typeface="Montserrat"/>
              <a:cs typeface="Montserrat"/>
              <a:sym typeface="Montserrat"/>
            </a:endParaRPr>
          </a:p>
          <a:p>
            <a:pPr marL="1371600" lvl="1" indent="-330200" algn="l" rtl="0">
              <a:spcBef>
                <a:spcPts val="0"/>
              </a:spcBef>
              <a:spcAft>
                <a:spcPts val="0"/>
              </a:spcAft>
              <a:buSzPts val="1600"/>
              <a:buFont typeface="Montserrat"/>
              <a:buChar char="○"/>
            </a:pPr>
            <a:r>
              <a:rPr lang="en" sz="1600" b="0">
                <a:latin typeface="Montserrat"/>
                <a:ea typeface="Montserrat"/>
                <a:cs typeface="Montserrat"/>
                <a:sym typeface="Montserrat"/>
              </a:rPr>
              <a:t>Spreading awareness consumes majority of time</a:t>
            </a:r>
            <a:endParaRPr sz="1600" b="0">
              <a:latin typeface="Montserrat"/>
              <a:ea typeface="Montserrat"/>
              <a:cs typeface="Montserrat"/>
              <a:sym typeface="Montserrat"/>
            </a:endParaRPr>
          </a:p>
          <a:p>
            <a:pPr marL="1371600" lvl="1" indent="-330200" algn="l" rtl="0">
              <a:spcBef>
                <a:spcPts val="0"/>
              </a:spcBef>
              <a:spcAft>
                <a:spcPts val="0"/>
              </a:spcAft>
              <a:buSzPts val="1600"/>
              <a:buFont typeface="Montserrat"/>
              <a:buChar char="○"/>
            </a:pPr>
            <a:r>
              <a:rPr lang="en" sz="1600" b="0">
                <a:latin typeface="Montserrat"/>
                <a:ea typeface="Montserrat"/>
                <a:cs typeface="Montserrat"/>
                <a:sym typeface="Montserrat"/>
              </a:rPr>
              <a:t>Some people are ready to contribute but don’t have funds on time.</a:t>
            </a:r>
            <a:endParaRPr sz="1600" b="0">
              <a:latin typeface="Montserrat"/>
              <a:ea typeface="Montserrat"/>
              <a:cs typeface="Montserrat"/>
              <a:sym typeface="Montserrat"/>
            </a:endParaRPr>
          </a:p>
          <a:p>
            <a:pPr marL="0" lvl="0" indent="0" algn="l" rtl="0">
              <a:spcBef>
                <a:spcPts val="0"/>
              </a:spcBef>
              <a:spcAft>
                <a:spcPts val="0"/>
              </a:spcAft>
              <a:buNone/>
            </a:pPr>
            <a:endParaRPr sz="1600" b="0">
              <a:latin typeface="Montserrat"/>
              <a:ea typeface="Montserrat"/>
              <a:cs typeface="Montserrat"/>
              <a:sym typeface="Montserrat"/>
            </a:endParaRPr>
          </a:p>
          <a:p>
            <a:pPr marL="914400" lvl="0" indent="-330200" algn="l" rtl="0">
              <a:spcBef>
                <a:spcPts val="0"/>
              </a:spcBef>
              <a:spcAft>
                <a:spcPts val="0"/>
              </a:spcAft>
              <a:buSzPts val="1600"/>
              <a:buFont typeface="Montserrat"/>
              <a:buChar char="●"/>
            </a:pPr>
            <a:r>
              <a:rPr lang="en" sz="1600" b="0">
                <a:latin typeface="Montserrat"/>
                <a:ea typeface="Montserrat"/>
                <a:cs typeface="Montserrat"/>
                <a:sym typeface="Montserrat"/>
              </a:rPr>
              <a:t>What if they raised 100k but only used 80k?</a:t>
            </a:r>
            <a:endParaRPr sz="1600" b="0">
              <a:latin typeface="Montserrat"/>
              <a:ea typeface="Montserrat"/>
              <a:cs typeface="Montserrat"/>
              <a:sym typeface="Montserrat"/>
            </a:endParaRPr>
          </a:p>
          <a:p>
            <a:pPr marL="1371600" lvl="1" indent="-330200" algn="l" rtl="0">
              <a:spcBef>
                <a:spcPts val="0"/>
              </a:spcBef>
              <a:spcAft>
                <a:spcPts val="0"/>
              </a:spcAft>
              <a:buSzPts val="1600"/>
              <a:buFont typeface="Montserrat"/>
              <a:buChar char="○"/>
            </a:pPr>
            <a:r>
              <a:rPr lang="en" sz="1600" b="0">
                <a:latin typeface="Montserrat"/>
                <a:ea typeface="Montserrat"/>
                <a:cs typeface="Montserrat"/>
                <a:sym typeface="Montserrat"/>
              </a:rPr>
              <a:t>No one knows</a:t>
            </a:r>
            <a:endParaRPr sz="1600" b="0">
              <a:latin typeface="Montserrat"/>
              <a:ea typeface="Montserrat"/>
              <a:cs typeface="Montserrat"/>
              <a:sym typeface="Montserrat"/>
            </a:endParaRPr>
          </a:p>
          <a:p>
            <a:pPr marL="1371600" lvl="1" indent="-330200" algn="l" rtl="0">
              <a:spcBef>
                <a:spcPts val="0"/>
              </a:spcBef>
              <a:spcAft>
                <a:spcPts val="0"/>
              </a:spcAft>
              <a:buSzPts val="1600"/>
              <a:buFont typeface="Montserrat"/>
              <a:buChar char="○"/>
            </a:pPr>
            <a:r>
              <a:rPr lang="en" sz="1600" b="0">
                <a:latin typeface="Montserrat"/>
                <a:ea typeface="Montserrat"/>
                <a:cs typeface="Montserrat"/>
                <a:sym typeface="Montserrat"/>
              </a:rPr>
              <a:t>But the donors have a </a:t>
            </a:r>
            <a:r>
              <a:rPr lang="en" sz="1600">
                <a:latin typeface="Montserrat"/>
                <a:ea typeface="Montserrat"/>
                <a:cs typeface="Montserrat"/>
                <a:sym typeface="Montserrat"/>
              </a:rPr>
              <a:t>right to know</a:t>
            </a:r>
            <a:endParaRPr sz="16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260850" y="1682650"/>
            <a:ext cx="8622300" cy="15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Need of the </a:t>
            </a:r>
            <a:r>
              <a:rPr lang="en">
                <a:solidFill>
                  <a:schemeClr val="accent5"/>
                </a:solidFill>
              </a:rPr>
              <a:t>FUTURE. </a:t>
            </a:r>
            <a:endParaRPr/>
          </a:p>
          <a:p>
            <a:pPr marL="0" lvl="0" indent="0" algn="ctr" rtl="0">
              <a:spcBef>
                <a:spcPts val="1000"/>
              </a:spcBef>
              <a:spcAft>
                <a:spcPts val="1000"/>
              </a:spcAft>
              <a:buNone/>
            </a:pPr>
            <a:r>
              <a:rPr lang="en" sz="2400" b="0"/>
              <a:t>Learn from the past.</a:t>
            </a:r>
            <a:endParaRPr sz="2400" b="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182880" y="-99060"/>
            <a:ext cx="8636520" cy="4588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dirty="0"/>
              <a:t>Presenting</a:t>
            </a:r>
            <a:r>
              <a:rPr lang="en" dirty="0"/>
              <a:t> </a:t>
            </a:r>
            <a:r>
              <a:rPr lang="en" dirty="0">
                <a:solidFill>
                  <a:schemeClr val="accent5"/>
                </a:solidFill>
              </a:rPr>
              <a:t>Funding Blocks Trust</a:t>
            </a:r>
            <a:endParaRPr dirty="0">
              <a:solidFill>
                <a:schemeClr val="accent5"/>
              </a:solidFill>
            </a:endParaRPr>
          </a:p>
          <a:p>
            <a:pPr marL="0" lvl="0" indent="0" algn="l" rtl="0">
              <a:spcBef>
                <a:spcPts val="1000"/>
              </a:spcBef>
              <a:spcAft>
                <a:spcPts val="0"/>
              </a:spcAft>
              <a:buNone/>
            </a:pPr>
            <a:r>
              <a:rPr lang="en" sz="2400" b="0" dirty="0">
                <a:solidFill>
                  <a:srgbClr val="D9D9D9"/>
                </a:solidFill>
              </a:rPr>
              <a:t>World’s first Decentralised Disaster Relief Funds</a:t>
            </a:r>
            <a:endParaRPr sz="2400" b="0" dirty="0">
              <a:solidFill>
                <a:srgbClr val="D9D9D9"/>
              </a:solidFill>
            </a:endParaRPr>
          </a:p>
          <a:p>
            <a:pPr marL="0" lvl="0" indent="0" algn="l" rtl="0">
              <a:spcBef>
                <a:spcPts val="1000"/>
              </a:spcBef>
              <a:spcAft>
                <a:spcPts val="0"/>
              </a:spcAft>
              <a:buNone/>
            </a:pPr>
            <a:endParaRPr sz="2400" b="0" dirty="0">
              <a:solidFill>
                <a:srgbClr val="D9D9D9"/>
              </a:solidFill>
            </a:endParaRPr>
          </a:p>
          <a:p>
            <a:pPr marL="457200" lvl="0" indent="-393700" algn="l" rtl="0">
              <a:spcBef>
                <a:spcPts val="1000"/>
              </a:spcBef>
              <a:spcAft>
                <a:spcPts val="0"/>
              </a:spcAft>
              <a:buSzPts val="2600"/>
              <a:buFont typeface="Montserrat"/>
              <a:buChar char="●"/>
            </a:pPr>
            <a:r>
              <a:rPr lang="en" sz="2600" dirty="0">
                <a:latin typeface="Montserrat"/>
                <a:ea typeface="Montserrat"/>
                <a:cs typeface="Montserrat"/>
                <a:sym typeface="Montserrat"/>
              </a:rPr>
              <a:t>Transparent</a:t>
            </a:r>
            <a:endParaRPr sz="2600" dirty="0">
              <a:latin typeface="Montserrat"/>
              <a:ea typeface="Montserrat"/>
              <a:cs typeface="Montserrat"/>
              <a:sym typeface="Montserrat"/>
            </a:endParaRPr>
          </a:p>
          <a:p>
            <a:pPr marL="457200" lvl="0" indent="-393700" algn="l" rtl="0">
              <a:spcBef>
                <a:spcPts val="0"/>
              </a:spcBef>
              <a:spcAft>
                <a:spcPts val="0"/>
              </a:spcAft>
              <a:buSzPts val="2600"/>
              <a:buFont typeface="Montserrat"/>
              <a:buChar char="●"/>
            </a:pPr>
            <a:r>
              <a:rPr lang="en" sz="2600" dirty="0">
                <a:latin typeface="Montserrat"/>
                <a:ea typeface="Montserrat"/>
                <a:cs typeface="Montserrat"/>
                <a:sym typeface="Montserrat"/>
              </a:rPr>
              <a:t>Fast &amp; Simple</a:t>
            </a:r>
            <a:endParaRPr sz="2600" dirty="0">
              <a:latin typeface="Montserrat"/>
              <a:ea typeface="Montserrat"/>
              <a:cs typeface="Montserrat"/>
              <a:sym typeface="Montserrat"/>
            </a:endParaRPr>
          </a:p>
          <a:p>
            <a:pPr marL="457200" indent="-393700">
              <a:buSzPts val="2600"/>
              <a:buFont typeface="Montserrat"/>
              <a:buChar char="●"/>
            </a:pPr>
            <a:r>
              <a:rPr lang="en" sz="2600" dirty="0">
                <a:latin typeface="Montserrat"/>
                <a:ea typeface="Montserrat"/>
                <a:cs typeface="Montserrat"/>
                <a:sym typeface="Montserrat"/>
              </a:rPr>
              <a:t>Decentralised fundraising</a:t>
            </a:r>
            <a:br>
              <a:rPr lang="en" sz="2600" dirty="0">
                <a:latin typeface="Montserrat"/>
                <a:ea typeface="Montserrat"/>
                <a:cs typeface="Montserrat"/>
                <a:sym typeface="Montserrat"/>
              </a:rPr>
            </a:br>
            <a:r>
              <a:rPr lang="en" sz="2600" dirty="0">
                <a:latin typeface="Montserrat"/>
                <a:ea typeface="Montserrat"/>
                <a:cs typeface="Montserrat"/>
                <a:sym typeface="Montserrat"/>
              </a:rPr>
              <a:t>So our project creates an “</a:t>
            </a:r>
            <a:r>
              <a:rPr lang="en-US" sz="2800" b="1" dirty="0"/>
              <a:t>Trustless Pre-Funding can Finally Save Lives”</a:t>
            </a:r>
            <a:br>
              <a:rPr lang="en-US" sz="2800" b="1" dirty="0"/>
            </a:br>
            <a:br>
              <a:rPr lang="en" sz="2600" dirty="0">
                <a:latin typeface="Montserrat"/>
                <a:ea typeface="Montserrat"/>
                <a:cs typeface="Montserrat"/>
                <a:sym typeface="Montserrat"/>
              </a:rPr>
            </a:br>
            <a:br>
              <a:rPr lang="en" sz="2600" dirty="0">
                <a:latin typeface="Montserrat"/>
                <a:ea typeface="Montserrat"/>
                <a:cs typeface="Montserrat"/>
                <a:sym typeface="Montserrat"/>
              </a:rPr>
            </a:br>
            <a:endParaRPr sz="2600" dirty="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245750" y="538800"/>
            <a:ext cx="8494800" cy="40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Features</a:t>
            </a:r>
            <a:endParaRPr sz="1800" b="0">
              <a:latin typeface="Montserrat"/>
              <a:ea typeface="Montserrat"/>
              <a:cs typeface="Montserrat"/>
              <a:sym typeface="Montserrat"/>
            </a:endParaRPr>
          </a:p>
          <a:p>
            <a:pPr marL="457200" lvl="0" indent="-342900" algn="l" rtl="0">
              <a:spcBef>
                <a:spcPts val="1000"/>
              </a:spcBef>
              <a:spcAft>
                <a:spcPts val="0"/>
              </a:spcAft>
              <a:buSzPts val="1800"/>
              <a:buFont typeface="Montserrat"/>
              <a:buChar char="●"/>
            </a:pPr>
            <a:r>
              <a:rPr lang="en" sz="1800" b="0">
                <a:latin typeface="Montserrat"/>
                <a:ea typeface="Montserrat"/>
                <a:cs typeface="Montserrat"/>
                <a:sym typeface="Montserrat"/>
              </a:rPr>
              <a:t>Donors can raise fund before a calamity has occurred</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Funds cannot be stolen</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They cannot be withdrawn without any need</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Total amount collected is always transparent</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They get Certificate for donation as NFT</a:t>
            </a:r>
            <a:endParaRPr sz="1800" b="0">
              <a:latin typeface="Montserrat"/>
              <a:ea typeface="Montserrat"/>
              <a:cs typeface="Montserrat"/>
              <a:sym typeface="Montserrat"/>
            </a:endParaRPr>
          </a:p>
          <a:p>
            <a:pPr marL="0" lvl="0" indent="0" algn="l" rtl="0">
              <a:spcBef>
                <a:spcPts val="1000"/>
              </a:spcBef>
              <a:spcAft>
                <a:spcPts val="0"/>
              </a:spcAft>
              <a:buNone/>
            </a:pPr>
            <a:endParaRPr sz="1800" b="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sz="1800" b="0">
                <a:latin typeface="Montserrat"/>
                <a:ea typeface="Montserrat"/>
                <a:cs typeface="Montserrat"/>
                <a:sym typeface="Montserrat"/>
              </a:rPr>
              <a:t>The total time can be just a couple of minutes</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Donors vote for the amount to be withdrawn</a:t>
            </a:r>
            <a:endParaRPr sz="1800" b="0">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 sz="1800" b="0">
                <a:latin typeface="Montserrat"/>
                <a:ea typeface="Montserrat"/>
                <a:cs typeface="Montserrat"/>
                <a:sym typeface="Montserrat"/>
              </a:rPr>
              <a:t>Amount withdrawn is fully transparent</a:t>
            </a:r>
            <a:endParaRPr sz="1800" b="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24600" y="538800"/>
            <a:ext cx="8494800" cy="42843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3600">
                <a:solidFill>
                  <a:schemeClr val="accent5"/>
                </a:solidFill>
              </a:rPr>
              <a:t>How it works?</a:t>
            </a:r>
            <a:endParaRPr sz="1800" b="0">
              <a:latin typeface="Montserrat"/>
              <a:ea typeface="Montserrat"/>
              <a:cs typeface="Montserrat"/>
              <a:sym typeface="Montserrat"/>
            </a:endParaRPr>
          </a:p>
        </p:txBody>
      </p:sp>
      <p:sp>
        <p:nvSpPr>
          <p:cNvPr id="123" name="Google Shape;123;p21"/>
          <p:cNvSpPr/>
          <p:nvPr/>
        </p:nvSpPr>
        <p:spPr>
          <a:xfrm>
            <a:off x="4374900" y="1211975"/>
            <a:ext cx="394200" cy="394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4374900" y="1916175"/>
            <a:ext cx="394200" cy="394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4374900" y="2620375"/>
            <a:ext cx="394200" cy="394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4374900" y="3324575"/>
            <a:ext cx="394200" cy="394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4374900" y="4028775"/>
            <a:ext cx="394200" cy="394200"/>
          </a:xfrm>
          <a:prstGeom prst="cube">
            <a:avLst>
              <a:gd name="adj" fmla="val 25000"/>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4517800" y="1646688"/>
            <a:ext cx="108400" cy="228963"/>
          </a:xfrm>
          <a:prstGeom prst="flowChartCollat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4517800" y="2350888"/>
            <a:ext cx="108400" cy="228963"/>
          </a:xfrm>
          <a:prstGeom prst="flowChartCollat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4517800" y="3055088"/>
            <a:ext cx="108400" cy="228963"/>
          </a:xfrm>
          <a:prstGeom prst="flowChartCollat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4517800" y="3759288"/>
            <a:ext cx="108400" cy="228963"/>
          </a:xfrm>
          <a:prstGeom prst="flowChartCollat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4517800" y="942488"/>
            <a:ext cx="108400" cy="228963"/>
          </a:xfrm>
          <a:prstGeom prst="flowChartCollat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20775" y="1431025"/>
            <a:ext cx="394200" cy="394200"/>
          </a:xfrm>
          <a:prstGeom prst="smileyFace">
            <a:avLst>
              <a:gd name="adj" fmla="val 4653"/>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620775" y="2660900"/>
            <a:ext cx="394200" cy="394200"/>
          </a:xfrm>
          <a:prstGeom prst="smileyFace">
            <a:avLst>
              <a:gd name="adj" fmla="val 4653"/>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620775" y="4028775"/>
            <a:ext cx="394200" cy="394200"/>
          </a:xfrm>
          <a:prstGeom prst="smileyFace">
            <a:avLst>
              <a:gd name="adj" fmla="val 4653"/>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txBox="1"/>
          <p:nvPr/>
        </p:nvSpPr>
        <p:spPr>
          <a:xfrm>
            <a:off x="365175" y="4422975"/>
            <a:ext cx="90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FFFF"/>
                </a:solidFill>
                <a:latin typeface="Lato"/>
                <a:ea typeface="Lato"/>
                <a:cs typeface="Lato"/>
                <a:sym typeface="Lato"/>
              </a:rPr>
              <a:t>Donors</a:t>
            </a:r>
            <a:endParaRPr>
              <a:solidFill>
                <a:srgbClr val="FFFFFF"/>
              </a:solidFill>
              <a:latin typeface="Lato"/>
              <a:ea typeface="Lato"/>
              <a:cs typeface="Lato"/>
              <a:sym typeface="Lato"/>
            </a:endParaRPr>
          </a:p>
        </p:txBody>
      </p:sp>
      <p:sp>
        <p:nvSpPr>
          <p:cNvPr id="137" name="Google Shape;137;p21"/>
          <p:cNvSpPr/>
          <p:nvPr/>
        </p:nvSpPr>
        <p:spPr>
          <a:xfrm>
            <a:off x="620775" y="2045963"/>
            <a:ext cx="394200" cy="394200"/>
          </a:xfrm>
          <a:prstGeom prst="smileyFace">
            <a:avLst>
              <a:gd name="adj" fmla="val 4653"/>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620775" y="3344838"/>
            <a:ext cx="394200" cy="394200"/>
          </a:xfrm>
          <a:prstGeom prst="smileyFace">
            <a:avLst>
              <a:gd name="adj" fmla="val 4653"/>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1"/>
          <p:cNvPicPr preferRelativeResize="0"/>
          <p:nvPr/>
        </p:nvPicPr>
        <p:blipFill>
          <a:blip r:embed="rId3">
            <a:alphaModFix/>
          </a:blip>
          <a:stretch>
            <a:fillRect/>
          </a:stretch>
        </p:blipFill>
        <p:spPr>
          <a:xfrm>
            <a:off x="7457074" y="2034738"/>
            <a:ext cx="1362326" cy="1074025"/>
          </a:xfrm>
          <a:prstGeom prst="rect">
            <a:avLst/>
          </a:prstGeom>
          <a:noFill/>
          <a:ln>
            <a:noFill/>
          </a:ln>
        </p:spPr>
      </p:pic>
      <p:sp>
        <p:nvSpPr>
          <p:cNvPr id="140" name="Google Shape;140;p21"/>
          <p:cNvSpPr/>
          <p:nvPr/>
        </p:nvSpPr>
        <p:spPr>
          <a:xfrm>
            <a:off x="1409050" y="3319375"/>
            <a:ext cx="2768700" cy="4857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decide the amount to be</a:t>
            </a:r>
            <a:endParaRPr>
              <a:solidFill>
                <a:srgbClr val="FFFFFF"/>
              </a:solidFill>
            </a:endParaRPr>
          </a:p>
        </p:txBody>
      </p:sp>
      <p:sp>
        <p:nvSpPr>
          <p:cNvPr id="141" name="Google Shape;141;p21"/>
          <p:cNvSpPr/>
          <p:nvPr/>
        </p:nvSpPr>
        <p:spPr>
          <a:xfrm>
            <a:off x="1401732" y="3840375"/>
            <a:ext cx="2768700" cy="4857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withdrawn for this disaster</a:t>
            </a:r>
            <a:endParaRPr>
              <a:solidFill>
                <a:srgbClr val="FFFFFF"/>
              </a:solidFill>
            </a:endParaRPr>
          </a:p>
        </p:txBody>
      </p:sp>
      <p:sp>
        <p:nvSpPr>
          <p:cNvPr id="142" name="Google Shape;142;p21"/>
          <p:cNvSpPr/>
          <p:nvPr/>
        </p:nvSpPr>
        <p:spPr>
          <a:xfrm rot="5400000" flipH="1">
            <a:off x="6277625" y="2284625"/>
            <a:ext cx="736800" cy="33603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txBox="1"/>
          <p:nvPr/>
        </p:nvSpPr>
        <p:spPr>
          <a:xfrm>
            <a:off x="7713288" y="3133375"/>
            <a:ext cx="84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FFFF"/>
                </a:solidFill>
                <a:latin typeface="Lato"/>
                <a:ea typeface="Lato"/>
                <a:cs typeface="Lato"/>
                <a:sym typeface="Lato"/>
              </a:rPr>
              <a:t>Disaster</a:t>
            </a:r>
            <a:endParaRPr>
              <a:solidFill>
                <a:srgbClr val="FFFFFF"/>
              </a:solidFill>
              <a:latin typeface="Lato"/>
              <a:ea typeface="Lato"/>
              <a:cs typeface="Lato"/>
              <a:sym typeface="Lato"/>
            </a:endParaRPr>
          </a:p>
        </p:txBody>
      </p:sp>
      <p:sp>
        <p:nvSpPr>
          <p:cNvPr id="144" name="Google Shape;144;p21"/>
          <p:cNvSpPr txBox="1"/>
          <p:nvPr/>
        </p:nvSpPr>
        <p:spPr>
          <a:xfrm>
            <a:off x="5143625" y="3673675"/>
            <a:ext cx="276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Lato"/>
                <a:ea typeface="Lato"/>
                <a:cs typeface="Lato"/>
                <a:sym typeface="Lato"/>
              </a:rPr>
              <a:t>4. Decided Funds are transferred</a:t>
            </a:r>
            <a:endParaRPr>
              <a:solidFill>
                <a:srgbClr val="FFFFFF"/>
              </a:solidFill>
              <a:latin typeface="Lato"/>
              <a:ea typeface="Lato"/>
              <a:cs typeface="Lato"/>
              <a:sym typeface="Lato"/>
            </a:endParaRPr>
          </a:p>
        </p:txBody>
      </p:sp>
      <p:sp>
        <p:nvSpPr>
          <p:cNvPr id="145" name="Google Shape;145;p21"/>
          <p:cNvSpPr txBox="1"/>
          <p:nvPr/>
        </p:nvSpPr>
        <p:spPr>
          <a:xfrm>
            <a:off x="4039950" y="4422975"/>
            <a:ext cx="10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Lato"/>
                <a:ea typeface="Lato"/>
                <a:cs typeface="Lato"/>
                <a:sym typeface="Lato"/>
              </a:rPr>
              <a:t>Blockchain</a:t>
            </a:r>
            <a:endParaRPr>
              <a:solidFill>
                <a:srgbClr val="FFFFFF"/>
              </a:solidFill>
              <a:latin typeface="Lato"/>
              <a:ea typeface="Lato"/>
              <a:cs typeface="Lato"/>
              <a:sym typeface="Lato"/>
            </a:endParaRPr>
          </a:p>
        </p:txBody>
      </p:sp>
      <p:grpSp>
        <p:nvGrpSpPr>
          <p:cNvPr id="146" name="Google Shape;146;p21"/>
          <p:cNvGrpSpPr/>
          <p:nvPr/>
        </p:nvGrpSpPr>
        <p:grpSpPr>
          <a:xfrm>
            <a:off x="1116350" y="1561075"/>
            <a:ext cx="3061400" cy="1059400"/>
            <a:chOff x="1116350" y="1561075"/>
            <a:chExt cx="3061400" cy="1059400"/>
          </a:xfrm>
        </p:grpSpPr>
        <p:sp>
          <p:nvSpPr>
            <p:cNvPr id="147" name="Google Shape;147;p21"/>
            <p:cNvSpPr/>
            <p:nvPr/>
          </p:nvSpPr>
          <p:spPr>
            <a:xfrm>
              <a:off x="1457050" y="1606175"/>
              <a:ext cx="2720700" cy="1014300"/>
            </a:xfrm>
            <a:prstGeom prst="rightArrowCallout">
              <a:avLst>
                <a:gd name="adj1" fmla="val 25000"/>
                <a:gd name="adj2" fmla="val 25000"/>
                <a:gd name="adj3" fmla="val 25000"/>
                <a:gd name="adj4" fmla="val 6497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Donors collectively raise the funds in the main “Funding Block”</a:t>
              </a:r>
              <a:endParaRPr>
                <a:solidFill>
                  <a:srgbClr val="FFFFFF"/>
                </a:solidFill>
              </a:endParaRPr>
            </a:p>
          </p:txBody>
        </p:sp>
        <p:sp>
          <p:nvSpPr>
            <p:cNvPr id="148" name="Google Shape;148;p21"/>
            <p:cNvSpPr txBox="1"/>
            <p:nvPr/>
          </p:nvSpPr>
          <p:spPr>
            <a:xfrm>
              <a:off x="1116350" y="1561075"/>
              <a:ext cx="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1.</a:t>
              </a:r>
              <a:endParaRPr>
                <a:solidFill>
                  <a:schemeClr val="lt1"/>
                </a:solidFill>
                <a:latin typeface="Lato"/>
                <a:ea typeface="Lato"/>
                <a:cs typeface="Lato"/>
                <a:sym typeface="Lato"/>
              </a:endParaRPr>
            </a:p>
          </p:txBody>
        </p:sp>
      </p:grpSp>
      <p:grpSp>
        <p:nvGrpSpPr>
          <p:cNvPr id="149" name="Google Shape;149;p21"/>
          <p:cNvGrpSpPr/>
          <p:nvPr/>
        </p:nvGrpSpPr>
        <p:grpSpPr>
          <a:xfrm>
            <a:off x="4966250" y="2042975"/>
            <a:ext cx="2490900" cy="1090400"/>
            <a:chOff x="4966250" y="2042975"/>
            <a:chExt cx="2490900" cy="1090400"/>
          </a:xfrm>
        </p:grpSpPr>
        <p:sp>
          <p:nvSpPr>
            <p:cNvPr id="150" name="Google Shape;150;p21"/>
            <p:cNvSpPr/>
            <p:nvPr/>
          </p:nvSpPr>
          <p:spPr>
            <a:xfrm>
              <a:off x="4966250" y="2059375"/>
              <a:ext cx="2490900" cy="1074000"/>
            </a:xfrm>
            <a:prstGeom prst="leftArrowCallout">
              <a:avLst>
                <a:gd name="adj1" fmla="val 25000"/>
                <a:gd name="adj2" fmla="val 25000"/>
                <a:gd name="adj3" fmla="val 25000"/>
                <a:gd name="adj4" fmla="val 6497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The needy people creates a Funding Block for some disaster relief</a:t>
              </a:r>
              <a:endParaRPr>
                <a:solidFill>
                  <a:srgbClr val="FFFFFF"/>
                </a:solidFill>
              </a:endParaRPr>
            </a:p>
          </p:txBody>
        </p:sp>
        <p:sp>
          <p:nvSpPr>
            <p:cNvPr id="151" name="Google Shape;151;p21"/>
            <p:cNvSpPr txBox="1"/>
            <p:nvPr/>
          </p:nvSpPr>
          <p:spPr>
            <a:xfrm>
              <a:off x="5477825" y="2042975"/>
              <a:ext cx="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2.</a:t>
              </a:r>
              <a:endParaRPr>
                <a:solidFill>
                  <a:schemeClr val="lt1"/>
                </a:solidFill>
                <a:latin typeface="Lato"/>
                <a:ea typeface="Lato"/>
                <a:cs typeface="Lato"/>
                <a:sym typeface="Lato"/>
              </a:endParaRPr>
            </a:p>
          </p:txBody>
        </p:sp>
      </p:grpSp>
      <p:grpSp>
        <p:nvGrpSpPr>
          <p:cNvPr id="152" name="Google Shape;152;p21"/>
          <p:cNvGrpSpPr/>
          <p:nvPr/>
        </p:nvGrpSpPr>
        <p:grpSpPr>
          <a:xfrm>
            <a:off x="1089900" y="2798375"/>
            <a:ext cx="3087850" cy="485700"/>
            <a:chOff x="1089900" y="2798375"/>
            <a:chExt cx="3087850" cy="485700"/>
          </a:xfrm>
        </p:grpSpPr>
        <p:sp>
          <p:nvSpPr>
            <p:cNvPr id="153" name="Google Shape;153;p21"/>
            <p:cNvSpPr/>
            <p:nvPr/>
          </p:nvSpPr>
          <p:spPr>
            <a:xfrm>
              <a:off x="1409050" y="2798375"/>
              <a:ext cx="2768700" cy="4857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Donors individually vote to</a:t>
              </a:r>
              <a:endParaRPr>
                <a:solidFill>
                  <a:srgbClr val="FFFFFF"/>
                </a:solidFill>
              </a:endParaRPr>
            </a:p>
          </p:txBody>
        </p:sp>
        <p:sp>
          <p:nvSpPr>
            <p:cNvPr id="154" name="Google Shape;154;p21"/>
            <p:cNvSpPr txBox="1"/>
            <p:nvPr/>
          </p:nvSpPr>
          <p:spPr>
            <a:xfrm>
              <a:off x="1089900" y="2841125"/>
              <a:ext cx="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3.</a:t>
              </a:r>
              <a:endParaRPr>
                <a:solidFill>
                  <a:schemeClr val="lt1"/>
                </a:solidFill>
                <a:latin typeface="Lato"/>
                <a:ea typeface="Lato"/>
                <a:cs typeface="Lato"/>
                <a:sym typeface="La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1000"/>
                                        <p:tgtEl>
                                          <p:spTgt spid="135"/>
                                        </p:tgtEl>
                                      </p:cBhvr>
                                    </p:animEffect>
                                  </p:childTnLst>
                                </p:cTn>
                              </p:par>
                              <p:par>
                                <p:cTn id="14" presetID="10" presetClass="entr" presetSubtype="0" fill="hold"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1000"/>
                                        <p:tgtEl>
                                          <p:spTgt spid="137"/>
                                        </p:tgtEl>
                                      </p:cBhvr>
                                    </p:animEffect>
                                  </p:childTnLst>
                                </p:cTn>
                              </p:par>
                              <p:par>
                                <p:cTn id="17" presetID="10" presetClass="entr" presetSubtype="0" fill="hold"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1000"/>
                                        <p:tgtEl>
                                          <p:spTgt spid="138"/>
                                        </p:tgtEl>
                                      </p:cBhvr>
                                    </p:animEffect>
                                  </p:childTnLst>
                                </p:cTn>
                              </p:par>
                              <p:par>
                                <p:cTn id="20" presetID="10" presetClass="entr" presetSubtype="0" fill="hold" nodeType="with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1000"/>
                                        <p:tgtEl>
                                          <p:spTgt spid="13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46"/>
                                        </p:tgtEl>
                                        <p:attrNameLst>
                                          <p:attrName>style.visibility</p:attrName>
                                        </p:attrNameLst>
                                      </p:cBhvr>
                                      <p:to>
                                        <p:strVal val="visible"/>
                                      </p:to>
                                    </p:set>
                                    <p:anim calcmode="lin" valueType="num">
                                      <p:cBhvr additive="base">
                                        <p:cTn id="27" dur="1000"/>
                                        <p:tgtEl>
                                          <p:spTgt spid="146"/>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1000"/>
                                        <p:tgtEl>
                                          <p:spTgt spid="139"/>
                                        </p:tgtEl>
                                      </p:cBhvr>
                                    </p:animEffect>
                                  </p:childTnLst>
                                </p:cTn>
                              </p:par>
                              <p:par>
                                <p:cTn id="33" presetID="10" presetClass="entr" presetSubtype="0" fill="hold" nodeType="withEffect">
                                  <p:stCondLst>
                                    <p:cond delay="0"/>
                                  </p:stCondLst>
                                  <p:childTnLst>
                                    <p:set>
                                      <p:cBhvr>
                                        <p:cTn id="34" dur="1" fill="hold">
                                          <p:stCondLst>
                                            <p:cond delay="0"/>
                                          </p:stCondLst>
                                        </p:cTn>
                                        <p:tgtEl>
                                          <p:spTgt spid="143"/>
                                        </p:tgtEl>
                                        <p:attrNameLst>
                                          <p:attrName>style.visibility</p:attrName>
                                        </p:attrNameLst>
                                      </p:cBhvr>
                                      <p:to>
                                        <p:strVal val="visible"/>
                                      </p:to>
                                    </p:set>
                                    <p:animEffect transition="in" filter="fade">
                                      <p:cBhvr>
                                        <p:cTn id="35" dur="1000"/>
                                        <p:tgtEl>
                                          <p:spTgt spid="14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49"/>
                                        </p:tgtEl>
                                        <p:attrNameLst>
                                          <p:attrName>style.visibility</p:attrName>
                                        </p:attrNameLst>
                                      </p:cBhvr>
                                      <p:to>
                                        <p:strVal val="visible"/>
                                      </p:to>
                                    </p:set>
                                    <p:anim calcmode="lin" valueType="num">
                                      <p:cBhvr additive="base">
                                        <p:cTn id="40" dur="1000"/>
                                        <p:tgtEl>
                                          <p:spTgt spid="1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152"/>
                                        </p:tgtEl>
                                        <p:attrNameLst>
                                          <p:attrName>style.visibility</p:attrName>
                                        </p:attrNameLst>
                                      </p:cBhvr>
                                      <p:to>
                                        <p:strVal val="visible"/>
                                      </p:to>
                                    </p:set>
                                    <p:anim calcmode="lin" valueType="num">
                                      <p:cBhvr additive="base">
                                        <p:cTn id="45" dur="1000"/>
                                        <p:tgtEl>
                                          <p:spTgt spid="152"/>
                                        </p:tgtEl>
                                        <p:attrNameLst>
                                          <p:attrName>ppt_x</p:attrName>
                                        </p:attrNameLst>
                                      </p:cBhvr>
                                      <p:tavLst>
                                        <p:tav tm="0">
                                          <p:val>
                                            <p:strVal val="#ppt_x-1"/>
                                          </p:val>
                                        </p:tav>
                                        <p:tav tm="100000">
                                          <p:val>
                                            <p:strVal val="#ppt_x"/>
                                          </p:val>
                                        </p:tav>
                                      </p:tavLst>
                                    </p:anim>
                                  </p:childTnLst>
                                </p:cTn>
                              </p:par>
                            </p:childTnLst>
                          </p:cTn>
                        </p:par>
                        <p:par>
                          <p:cTn id="46" fill="hold">
                            <p:stCondLst>
                              <p:cond delay="1000"/>
                            </p:stCondLst>
                            <p:childTnLst>
                              <p:par>
                                <p:cTn id="47" presetID="2" presetClass="entr" presetSubtype="8" fill="hold" nodeType="afterEffect">
                                  <p:stCondLst>
                                    <p:cond delay="0"/>
                                  </p:stCondLst>
                                  <p:childTnLst>
                                    <p:set>
                                      <p:cBhvr>
                                        <p:cTn id="48" dur="1" fill="hold">
                                          <p:stCondLst>
                                            <p:cond delay="0"/>
                                          </p:stCondLst>
                                        </p:cTn>
                                        <p:tgtEl>
                                          <p:spTgt spid="140"/>
                                        </p:tgtEl>
                                        <p:attrNameLst>
                                          <p:attrName>style.visibility</p:attrName>
                                        </p:attrNameLst>
                                      </p:cBhvr>
                                      <p:to>
                                        <p:strVal val="visible"/>
                                      </p:to>
                                    </p:set>
                                    <p:anim calcmode="lin" valueType="num">
                                      <p:cBhvr additive="base">
                                        <p:cTn id="49" dur="1000"/>
                                        <p:tgtEl>
                                          <p:spTgt spid="140"/>
                                        </p:tgtEl>
                                        <p:attrNameLst>
                                          <p:attrName>ppt_x</p:attrName>
                                        </p:attrNameLst>
                                      </p:cBhvr>
                                      <p:tavLst>
                                        <p:tav tm="0">
                                          <p:val>
                                            <p:strVal val="#ppt_x-1"/>
                                          </p:val>
                                        </p:tav>
                                        <p:tav tm="100000">
                                          <p:val>
                                            <p:strVal val="#ppt_x"/>
                                          </p:val>
                                        </p:tav>
                                      </p:tavLst>
                                    </p:anim>
                                  </p:childTnLst>
                                </p:cTn>
                              </p:par>
                            </p:childTnLst>
                          </p:cTn>
                        </p:par>
                        <p:par>
                          <p:cTn id="50" fill="hold">
                            <p:stCondLst>
                              <p:cond delay="2000"/>
                            </p:stCondLst>
                            <p:childTnLst>
                              <p:par>
                                <p:cTn id="51" presetID="2" presetClass="entr" presetSubtype="8" fill="hold" nodeType="afterEffect">
                                  <p:stCondLst>
                                    <p:cond delay="0"/>
                                  </p:stCondLst>
                                  <p:childTnLst>
                                    <p:set>
                                      <p:cBhvr>
                                        <p:cTn id="52" dur="1" fill="hold">
                                          <p:stCondLst>
                                            <p:cond delay="0"/>
                                          </p:stCondLst>
                                        </p:cTn>
                                        <p:tgtEl>
                                          <p:spTgt spid="141"/>
                                        </p:tgtEl>
                                        <p:attrNameLst>
                                          <p:attrName>style.visibility</p:attrName>
                                        </p:attrNameLst>
                                      </p:cBhvr>
                                      <p:to>
                                        <p:strVal val="visible"/>
                                      </p:to>
                                    </p:set>
                                    <p:anim calcmode="lin" valueType="num">
                                      <p:cBhvr additive="base">
                                        <p:cTn id="53" dur="1000"/>
                                        <p:tgtEl>
                                          <p:spTgt spid="141"/>
                                        </p:tgtEl>
                                        <p:attrNameLst>
                                          <p:attrName>ppt_x</p:attrName>
                                        </p:attrNameLst>
                                      </p:cBhvr>
                                      <p:tavLst>
                                        <p:tav tm="0">
                                          <p:val>
                                            <p:strVal val="#ppt_x-1"/>
                                          </p:val>
                                        </p:tav>
                                        <p:tav tm="100000">
                                          <p:val>
                                            <p:strVal val="#ppt_x"/>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42"/>
                                        </p:tgtEl>
                                        <p:attrNameLst>
                                          <p:attrName>style.visibility</p:attrName>
                                        </p:attrNameLst>
                                      </p:cBhvr>
                                      <p:to>
                                        <p:strVal val="visible"/>
                                      </p:to>
                                    </p:set>
                                    <p:anim calcmode="lin" valueType="num">
                                      <p:cBhvr additive="base">
                                        <p:cTn id="58" dur="1000"/>
                                        <p:tgtEl>
                                          <p:spTgt spid="142"/>
                                        </p:tgtEl>
                                        <p:attrNameLst>
                                          <p:attrName>ppt_y</p:attrName>
                                        </p:attrNameLst>
                                      </p:cBhvr>
                                      <p:tavLst>
                                        <p:tav tm="0">
                                          <p:val>
                                            <p:strVal val="#ppt_y+1"/>
                                          </p:val>
                                        </p:tav>
                                        <p:tav tm="100000">
                                          <p:val>
                                            <p:strVal val="#ppt_y"/>
                                          </p:val>
                                        </p:tav>
                                      </p:tavLst>
                                    </p:anim>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44"/>
                                        </p:tgtEl>
                                        <p:attrNameLst>
                                          <p:attrName>style.visibility</p:attrName>
                                        </p:attrNameLst>
                                      </p:cBhvr>
                                      <p:to>
                                        <p:strVal val="visible"/>
                                      </p:to>
                                    </p:set>
                                    <p:animEffect transition="in" filter="fade">
                                      <p:cBhvr>
                                        <p:cTn id="62" dur="1000"/>
                                        <p:tgtEl>
                                          <p:spTgt spid="1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2"/>
                                        </p:tgtEl>
                                        <p:attrNameLst>
                                          <p:attrName>style.visibility</p:attrName>
                                        </p:attrNameLst>
                                      </p:cBhvr>
                                      <p:to>
                                        <p:strVal val="visible"/>
                                      </p:to>
                                    </p:set>
                                    <p:animEffect transition="in" filter="fade">
                                      <p:cBhvr>
                                        <p:cTn id="67"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423</Words>
  <Application>Microsoft Office PowerPoint</Application>
  <PresentationFormat>On-screen Show (16:9)</PresentationFormat>
  <Paragraphs>98</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Raleway</vt:lpstr>
      <vt:lpstr>Montserrat</vt:lpstr>
      <vt:lpstr>Lato</vt:lpstr>
      <vt:lpstr>Arial</vt:lpstr>
      <vt:lpstr>Swiss</vt:lpstr>
      <vt:lpstr>Funding Blocks Trust</vt:lpstr>
      <vt:lpstr>Japan Earthquake  and  Tsunami </vt:lpstr>
      <vt:lpstr>PowerPoint Presentation</vt:lpstr>
      <vt:lpstr>Is it the amount that is lagging or  Time? </vt:lpstr>
      <vt:lpstr>Where’s the Problem?  People donate less No trust on the organisations They don’t get anything in return  Sometimes It takes weeks to raise the minimum amount needed Average person gets aware in around 24 hours Spreading awareness consumes majority of time Some people are ready to contribute but don’t have funds on time.  What if they raised 100k but only used 80k? No one knows But the donors have a right to know</vt:lpstr>
      <vt:lpstr>Need of the FUTURE.  Learn from the past.</vt:lpstr>
      <vt:lpstr>Presenting Funding Blocks Trust World’s first Decentralised Disaster Relief Funds  Transparent Fast &amp; Simple Decentralised fundraising So our project creates an “Trustless Pre-Funding can Finally Save Lives”   </vt:lpstr>
      <vt:lpstr>Features Donors can raise fund before a calamity has occurred Funds cannot be stolen They cannot be withdrawn without any need Total amount collected is always transparent They get Certificate for donation as NFT  The total time can be just a couple of minutes Donors vote for the amount to be withdrawn Amount withdrawn is fully transparent</vt:lpstr>
      <vt:lpstr>How it works?</vt:lpstr>
      <vt:lpstr>Automated Funds Transfer  Donors vote for the amount to be withdrawn  The voting process continues until 25% of the total donors have voted or 50% have report it If ≥  50% donors have reported, the Funding Block is canceled Else, the funds are transferred to the organisation.</vt:lpstr>
      <vt:lpstr>PowerPoint Presentation</vt:lpstr>
      <vt:lpstr>Use-Cases Natural Disasters Wildfires Tsunamis Earthquakes Cyclones Floods Tornados Terror Attacks The next Pandemic</vt:lpstr>
      <vt:lpstr>Startup  Funding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Funding Blocks Trust</dc:title>
  <dc:creator>Prabhakar</dc:creator>
  <cp:lastModifiedBy>kiran kumar</cp:lastModifiedBy>
  <cp:revision>1</cp:revision>
  <dcterms:modified xsi:type="dcterms:W3CDTF">2022-06-21T13:01:39Z</dcterms:modified>
</cp:coreProperties>
</file>